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5" r:id="rId2"/>
    <p:sldId id="257" r:id="rId3"/>
    <p:sldId id="259" r:id="rId4"/>
    <p:sldId id="281" r:id="rId5"/>
    <p:sldId id="261" r:id="rId6"/>
    <p:sldId id="262" r:id="rId7"/>
    <p:sldId id="263" r:id="rId8"/>
    <p:sldId id="277" r:id="rId9"/>
    <p:sldId id="265" r:id="rId10"/>
    <p:sldId id="285" r:id="rId11"/>
    <p:sldId id="274" r:id="rId12"/>
    <p:sldId id="264" r:id="rId13"/>
    <p:sldId id="287" r:id="rId14"/>
    <p:sldId id="289" r:id="rId15"/>
    <p:sldId id="280" r:id="rId16"/>
    <p:sldId id="278" r:id="rId17"/>
    <p:sldId id="266" r:id="rId18"/>
    <p:sldId id="286" r:id="rId19"/>
    <p:sldId id="282" r:id="rId20"/>
    <p:sldId id="270" r:id="rId21"/>
    <p:sldId id="283" r:id="rId22"/>
    <p:sldId id="284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3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594-77EF-4371-BA39-0F8CCDA2595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10E89A-483F-41C1-8A9D-4E9FF9547C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594-77EF-4371-BA39-0F8CCDA2595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E89A-483F-41C1-8A9D-4E9FF9547C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594-77EF-4371-BA39-0F8CCDA2595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E89A-483F-41C1-8A9D-4E9FF9547C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594-77EF-4371-BA39-0F8CCDA2595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E89A-483F-41C1-8A9D-4E9FF9547C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594-77EF-4371-BA39-0F8CCDA2595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0E89A-483F-41C1-8A9D-4E9FF9547C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594-77EF-4371-BA39-0F8CCDA2595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E89A-483F-41C1-8A9D-4E9FF9547C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594-77EF-4371-BA39-0F8CCDA2595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E89A-483F-41C1-8A9D-4E9FF9547C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594-77EF-4371-BA39-0F8CCDA2595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E89A-483F-41C1-8A9D-4E9FF9547C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594-77EF-4371-BA39-0F8CCDA2595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E89A-483F-41C1-8A9D-4E9FF9547C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594-77EF-4371-BA39-0F8CCDA2595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E89A-483F-41C1-8A9D-4E9FF9547C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C594-77EF-4371-BA39-0F8CCDA2595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10E89A-483F-41C1-8A9D-4E9FF9547C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A6CC594-77EF-4371-BA39-0F8CCDA25956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A10E89A-483F-41C1-8A9D-4E9FF9547C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Знамя Победы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/>
              <a:t>Подготовила: учитель нач.классов Каралиева э.р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8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Берлин 1945: Штурм Рейхстага Энциклопедия оруж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308"/>
            <a:ext cx="9152254" cy="711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20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Люди обои на рабочий стол :38271 Знамя Победы над Рейхстагом, солдат, окончание вой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6633"/>
            <a:ext cx="8367464" cy="2808312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alt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Знамя </a:t>
            </a:r>
            <a:r>
              <a:rPr lang="ru-RU" altLang="ru-RU" sz="3200" dirty="0"/>
              <a:t>– символ объединения. </a:t>
            </a:r>
          </a:p>
          <a:p>
            <a:pPr algn="ctr"/>
            <a:r>
              <a:rPr lang="ru-RU" alt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Знамя</a:t>
            </a:r>
            <a:r>
              <a:rPr lang="ru-RU" altLang="ru-RU" sz="3200" dirty="0"/>
              <a:t> - символом воинской чести. </a:t>
            </a:r>
          </a:p>
          <a:p>
            <a:pPr algn="just"/>
            <a:endParaRPr lang="ru-RU" altLang="ru-RU" dirty="0"/>
          </a:p>
          <a:p>
            <a:pPr algn="ctr"/>
            <a:r>
              <a:rPr lang="ru-RU" altLang="ru-RU" dirty="0"/>
              <a:t>Водружение знамени на главном здании столицы Германии означало полную и окончательную Победу над гитлеровским фашизмом. </a:t>
            </a:r>
          </a:p>
        </p:txBody>
      </p:sp>
      <p:pic>
        <p:nvPicPr>
          <p:cNvPr id="7170" name="Picture 2" descr="Стена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4143375" cy="296227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?id=411406832-4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996347" cy="307067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Красные Знамёна над Рейхстагом. . Комментарии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33764"/>
            <a:ext cx="7256236" cy="68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5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Открытка 2 мая 1945 г, Знамя Победы водружено над Берлином 1944 год, открытка 2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1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9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568952" cy="718373"/>
          </a:xfrm>
        </p:spPr>
        <p:txBody>
          <a:bodyPr>
            <a:normAutofit fontScale="90000"/>
          </a:bodyPr>
          <a:lstStyle/>
          <a:p>
            <a:r>
              <a:rPr lang="ru-RU" dirty="0"/>
              <a:t>Возвращение Знамени Победы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Официальный сайт газеты Советская Россия - Возвращение Знамени Победы из плена поруга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8373"/>
            <a:ext cx="8820472" cy="61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45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718"/>
            <a:ext cx="8784976" cy="9000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Встреча </a:t>
            </a:r>
            <a:r>
              <a:rPr lang="ru-RU" b="1" dirty="0"/>
              <a:t>Знамени</a:t>
            </a:r>
            <a:r>
              <a:rPr lang="ru-RU" dirty="0"/>
              <a:t> </a:t>
            </a:r>
            <a:r>
              <a:rPr lang="ru-RU" b="1" dirty="0"/>
              <a:t>Победы</a:t>
            </a:r>
            <a:r>
              <a:rPr lang="ru-RU" dirty="0"/>
              <a:t> на аэродроме в Москве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Победа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11612"/>
            <a:ext cx="7632848" cy="597542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10600" cy="3733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endParaRPr lang="ru-RU" altLang="ru-RU" sz="2400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04800" y="6216650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b="1" i="1" dirty="0"/>
              <a:t>капитан К.Я. Самсонов, младший сержант М.В. </a:t>
            </a:r>
            <a:r>
              <a:rPr lang="ru-RU" altLang="ru-RU" b="1" i="1" dirty="0" err="1"/>
              <a:t>Кантария</a:t>
            </a:r>
            <a:r>
              <a:rPr lang="ru-RU" altLang="ru-RU" b="1" i="1" dirty="0"/>
              <a:t>, сержант М.А. Егоров, старший сержант М.Я. </a:t>
            </a:r>
            <a:r>
              <a:rPr lang="ru-RU" altLang="ru-RU" b="1" i="1" dirty="0" err="1"/>
              <a:t>Соянов</a:t>
            </a:r>
            <a:r>
              <a:rPr lang="ru-RU" altLang="ru-RU" b="1" i="1" dirty="0"/>
              <a:t>, капитан С.А. Неустроев 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28600" y="5562600"/>
            <a:ext cx="873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dirty="0"/>
              <a:t>участники штурма Рейхстага, провожавшие флаг в Москву с берлинского аэродрома </a:t>
            </a:r>
            <a:r>
              <a:rPr lang="ru-RU" altLang="ru-RU" dirty="0" err="1"/>
              <a:t>Темпельгоф</a:t>
            </a:r>
            <a:r>
              <a:rPr lang="ru-RU" altLang="ru-RU" dirty="0"/>
              <a:t> 20 июня 1945 года (слева направо): </a:t>
            </a:r>
          </a:p>
        </p:txBody>
      </p:sp>
      <p:pic>
        <p:nvPicPr>
          <p:cNvPr id="2050" name="Picture 2" descr="Великая Отечественная война Советского Союза (1941—1945) - SovietEra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2" y="306031"/>
            <a:ext cx="7652816" cy="5105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5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194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44624"/>
            <a:ext cx="8884096" cy="513697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2400" dirty="0">
                <a:latin typeface="+mj-lt"/>
              </a:rPr>
              <a:t>В апреле 1996 г. был принят президентский указ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altLang="ru-RU" sz="2400" b="1" u="sng" dirty="0">
                <a:latin typeface="+mj-lt"/>
              </a:rPr>
              <a:t>«О знамени Победы»,</a:t>
            </a:r>
            <a:r>
              <a:rPr lang="ru-RU" altLang="ru-RU" sz="2400" b="1" dirty="0">
                <a:latin typeface="+mj-lt"/>
              </a:rPr>
              <a:t> </a:t>
            </a:r>
            <a:r>
              <a:rPr lang="ru-RU" altLang="ru-RU" sz="2400" dirty="0">
                <a:latin typeface="+mj-lt"/>
              </a:rPr>
              <a:t>устанавливающий, что наряду с государственным флагом России в дни государственных праздников, при проведении воинских ритуалов и массовых мероприятий, связанных с боевыми победами российского народа, используется также </a:t>
            </a:r>
            <a:r>
              <a:rPr lang="ru-RU" altLang="ru-RU" sz="2400" b="1" i="1" u="sng" dirty="0">
                <a:latin typeface="+mj-lt"/>
              </a:rPr>
              <a:t>Знамя Победы</a:t>
            </a:r>
            <a:r>
              <a:rPr lang="ru-RU" altLang="ru-RU" sz="2400" dirty="0">
                <a:latin typeface="+mj-lt"/>
              </a:rPr>
              <a:t>, водруженное над рейхстагом Берлина в 1945 г. в знак победоносного окончания Великой Отечественной войны. В июне 1945 г. это знамя участвовало в параде Победы на Красной площади. </a:t>
            </a:r>
          </a:p>
        </p:txBody>
      </p:sp>
      <p:pic>
        <p:nvPicPr>
          <p:cNvPr id="6151" name="Picture 7" descr="i?id=171778191-6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67274"/>
            <a:ext cx="3600400" cy="294031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Просмотр темы - Знамя над Рейхстагом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15500"/>
            <a:ext cx="2551368" cy="3292087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6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altLang="ru-RU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Знамя  Победы</a:t>
            </a:r>
          </a:p>
        </p:txBody>
      </p:sp>
      <p:pic>
        <p:nvPicPr>
          <p:cNvPr id="33795" name="Picture 3" descr="i?id=393222514-3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7265"/>
            <a:ext cx="704887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i?id=38398358-7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6153">
            <a:off x="4942358" y="4551310"/>
            <a:ext cx="4493494" cy="230987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i?id=373176410-2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42" y="116632"/>
            <a:ext cx="7185042" cy="530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28600" y="5426075"/>
            <a:ext cx="81930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000" b="1" dirty="0"/>
              <a:t>В настоящее время Знамя Победы является экспонатом в Центральном музее Вооружённых сил. Оно было помещено в этот музей по распоряжению Главного политуправления Советской Армии от 10 июля 1945 года. </a:t>
            </a:r>
          </a:p>
        </p:txBody>
      </p:sp>
    </p:spTree>
    <p:extLst>
      <p:ext uri="{BB962C8B-B14F-4D97-AF65-F5344CB8AC3E}">
        <p14:creationId xmlns:p14="http://schemas.microsoft.com/office/powerpoint/2010/main" val="356398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Знамя Победы после 8 мая 1945 года - Знамя Победы Знамя Победы Штурмовой флаг 150-й ордена Кутузова II степени Идрицко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3" y="0"/>
            <a:ext cx="9649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7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Знамя Победы после 8 мая 1945 года - Знамя Победы Знамя Победы Штурмовой флаг 150-й ордена Кутузова II степени Идрицко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Знамя Победы после 8 мая 1945 года - Знамя Победы Знамя Победы Штурмовой флаг 150-й ордена Кутузова II степени Идрицко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003353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6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9 мая - Мы едем едем едем Мы едем едем ед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86"/>
            <a:ext cx="9160144" cy="684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7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0"/>
            <a:ext cx="8784976" cy="4525963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Отечественная война </a:t>
            </a:r>
            <a:r>
              <a:rPr lang="ru-RU" altLang="ru-RU" sz="2800" dirty="0"/>
              <a:t>была самой тяжелой и самой жестокой из всех войн, когда-либо пережитых нашей Родиной. Весь народ поднялся на защиту Родины. Страна превратилась в огромный боевой лагерь, охваченный единым порывом – разбить врага, изгнать его с нашей земли.  </a:t>
            </a:r>
          </a:p>
        </p:txBody>
      </p:sp>
      <p:pic>
        <p:nvPicPr>
          <p:cNvPr id="7172" name="Picture 4" descr="Бойцы Красной Армии отправляются  на фронт 1941 г. Место съемки: Ленинград Автор съемки: не установлен РГАКФД ед.хр.0-257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9534"/>
            <a:ext cx="5688632" cy="367044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Советские воины отправляются на фронт 1941 г. Место съемки: Тамбовcкая область Автор съемки: Чернов Д. РГАКФД ед.хр.0-2563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852936"/>
            <a:ext cx="2838151" cy="393305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5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img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0" t="26915" r="28932"/>
          <a:stretch/>
        </p:blipFill>
        <p:spPr bwMode="auto">
          <a:xfrm>
            <a:off x="523982" y="92466"/>
            <a:ext cx="2835667" cy="3768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3861048"/>
            <a:ext cx="8807896" cy="386531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dirty="0"/>
              <a:t>Война принесла народу огромные жертвы и разрушения. </a:t>
            </a:r>
          </a:p>
          <a:p>
            <a:pPr algn="ctr">
              <a:lnSpc>
                <a:spcPct val="90000"/>
              </a:lnSpc>
            </a:pPr>
            <a:r>
              <a:rPr lang="ru-RU" altLang="ru-RU" sz="3200" dirty="0"/>
              <a:t>По приблизительным оценкам, война унесла 27 миллионов человеческих жизней. </a:t>
            </a:r>
          </a:p>
        </p:txBody>
      </p:sp>
      <p:pic>
        <p:nvPicPr>
          <p:cNvPr id="8199" name="Picture 7" descr="i?id=189770899-4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58" y="188640"/>
            <a:ext cx="5244032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0"/>
            <a:ext cx="8798371" cy="2348881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b="1" dirty="0"/>
              <a:t>Завершающая операция – овладение Берлином началась 16 апреля 1945 г. С тяжелыми боями 20 апреля советские войска вышли на окраины Берлина. А 24 апреля начался штурм столицы. 29 апреля советские войска прорвались к рейхстагу. </a:t>
            </a:r>
          </a:p>
        </p:txBody>
      </p:sp>
      <p:pic>
        <p:nvPicPr>
          <p:cNvPr id="9223" name="Picture 7" descr="i?id=10998158-0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89" y="3573016"/>
            <a:ext cx="5097885" cy="3200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i?id=728332763-2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187600" cy="3287266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95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016" y="116632"/>
            <a:ext cx="4190526" cy="468052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dirty="0"/>
              <a:t>Штабные работники 1-го Белорусского фронта маршала </a:t>
            </a:r>
            <a:r>
              <a:rPr lang="ru-RU" altLang="ru-RU" sz="2400" dirty="0" err="1"/>
              <a:t>Г.К.Жукова</a:t>
            </a:r>
            <a:r>
              <a:rPr lang="ru-RU" altLang="ru-RU" sz="2400" dirty="0"/>
              <a:t>  в 3-й ударной армии, шедшей на Берлин, заранее изготовили сразу девять Знамен Победы - по количеству дивизий армии, рвущихся к рейхстагу. </a:t>
            </a:r>
          </a:p>
        </p:txBody>
      </p:sp>
      <p:pic>
        <p:nvPicPr>
          <p:cNvPr id="10245" name="Picture 5" descr="i?id=147751552-4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384543" cy="3288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7" name="Picture 7" descr="i?id=208811091-7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552905" y="9244761"/>
            <a:ext cx="2160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i="1" dirty="0">
                <a:solidFill>
                  <a:schemeClr val="bg1"/>
                </a:solidFill>
              </a:rPr>
              <a:t>Г.К. Жуков</a:t>
            </a:r>
          </a:p>
        </p:txBody>
      </p:sp>
    </p:spTree>
    <p:extLst>
      <p:ext uri="{BB962C8B-B14F-4D97-AF65-F5344CB8AC3E}">
        <p14:creationId xmlns:p14="http://schemas.microsoft.com/office/powerpoint/2010/main" val="29407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"/>
            <a:ext cx="8610600" cy="31409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altLang="ru-RU" sz="2400" dirty="0"/>
              <a:t>Знамя Победы – штурмовой флаг 150-й ордена Кутузова II степени </a:t>
            </a:r>
            <a:r>
              <a:rPr lang="ru-RU" altLang="ru-RU" sz="2400" dirty="0" err="1"/>
              <a:t>Идрицкой</a:t>
            </a:r>
            <a:r>
              <a:rPr lang="ru-RU" altLang="ru-RU" sz="2400" dirty="0"/>
              <a:t> стрелковой дивизии, водруженный 1 мая 1945 г. на здании рейхстага. </a:t>
            </a:r>
          </a:p>
          <a:p>
            <a:pPr algn="ctr"/>
            <a:r>
              <a:rPr lang="ru-RU" altLang="ru-RU" sz="2400" dirty="0"/>
              <a:t>В ходе штурма над рейхстагом было водружено несколько красных знамен военнослужащими из разных подразделений, но Знаменем Победы считается знамя, укрепленное Михаилом Егоровым и </a:t>
            </a:r>
            <a:r>
              <a:rPr lang="ru-RU" altLang="ru-RU" sz="2400" dirty="0" err="1"/>
              <a:t>Мелитоном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Кантария</a:t>
            </a:r>
            <a:r>
              <a:rPr lang="ru-RU" altLang="ru-RU" sz="2400" dirty="0"/>
              <a:t>.  </a:t>
            </a:r>
          </a:p>
        </p:txBody>
      </p:sp>
      <p:pic>
        <p:nvPicPr>
          <p:cNvPr id="11269" name="Picture 5" descr="i?id=490740796-03-72&amp;n=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9"/>
          <a:stretch/>
        </p:blipFill>
        <p:spPr bwMode="auto">
          <a:xfrm>
            <a:off x="395536" y="3525904"/>
            <a:ext cx="4863128" cy="2926921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i?id=83460897-7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96952"/>
            <a:ext cx="2802211" cy="360774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6491288"/>
            <a:ext cx="7534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/>
              <a:t>(Снимок сделан фотохудожником Евгением Халдеем 2 мая 1945 г).  </a:t>
            </a:r>
          </a:p>
        </p:txBody>
      </p:sp>
    </p:spTree>
    <p:extLst>
      <p:ext uri="{BB962C8B-B14F-4D97-AF65-F5344CB8AC3E}">
        <p14:creationId xmlns:p14="http://schemas.microsoft.com/office/powerpoint/2010/main" val="43166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1 МАЯ ЗНАМЯ ПОБЕДЫ БЫЛО ВОДРУЖЕНО НАД РЕЙХСТАГОМ!Предназначенный для водружения над Рейхстагом штурм... . Возрождение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" y="0"/>
            <a:ext cx="91789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8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0"/>
            <a:ext cx="8784976" cy="371703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200" dirty="0"/>
              <a:t>По внешнему виду Знамя Победы — это изготовленный в военно-полевых условиях импровизированный Государственный флаг СССР, представляющий собой прикреплённое к древку однослойное прямоугольное красное полотнище размером 82 см на 188 см, на лицевой стороне которого вверху у древка изображены серебряные пятиконечная звезда, серп и молот, на остальной части полотнища добавлена надпись белыми буквами в четыре строки: </a:t>
            </a:r>
            <a:r>
              <a:rPr lang="ru-RU" altLang="ru-RU" sz="2200" i="1" dirty="0"/>
              <a:t>«150 стр. ордена Кутузова II ст. </a:t>
            </a:r>
            <a:r>
              <a:rPr lang="ru-RU" altLang="ru-RU" sz="2200" i="1" dirty="0" err="1"/>
              <a:t>идрицк</a:t>
            </a:r>
            <a:r>
              <a:rPr lang="ru-RU" altLang="ru-RU" sz="2200" i="1" dirty="0"/>
              <a:t>. див. 79 C.К. 3 У. А. 1 Б. Ф.»</a:t>
            </a:r>
            <a:r>
              <a:rPr lang="ru-RU" altLang="ru-RU" sz="2200" dirty="0"/>
              <a:t> (150-я стрелковая ордена Кутузова II степени </a:t>
            </a:r>
            <a:r>
              <a:rPr lang="ru-RU" altLang="ru-RU" sz="2200" dirty="0" err="1"/>
              <a:t>идрицкая</a:t>
            </a:r>
            <a:r>
              <a:rPr lang="ru-RU" altLang="ru-RU" sz="2200" dirty="0"/>
              <a:t> дивизия 79-го стрелкового корпуса 3-й ударной армии 1-го Белорусского фронта), на обратной стороне полотнища в нижнем углу у древка — надпись </a:t>
            </a:r>
            <a:r>
              <a:rPr lang="ru-RU" altLang="ru-RU" sz="2200" i="1" dirty="0"/>
              <a:t>«№ 5».</a:t>
            </a:r>
            <a:r>
              <a:rPr lang="ru-RU" altLang="ru-RU" sz="2200" dirty="0"/>
              <a:t> </a:t>
            </a:r>
          </a:p>
        </p:txBody>
      </p:sp>
      <p:pic>
        <p:nvPicPr>
          <p:cNvPr id="28675" name="Picture 3" descr="Soviet Znamya Pobedy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43" y="3861049"/>
            <a:ext cx="599390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89</TotalTime>
  <Words>325</Words>
  <Application>Microsoft Office PowerPoint</Application>
  <PresentationFormat>Экран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Главная</vt:lpstr>
      <vt:lpstr>Знамя Победы</vt:lpstr>
      <vt:lpstr>Знамя  Победы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Возвращение Знамени Победы</vt:lpstr>
      <vt:lpstr>Встреча Знамени Победы на аэродроме в Москве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karalieva.sabina@yandex.ru</cp:lastModifiedBy>
  <cp:revision>16</cp:revision>
  <dcterms:created xsi:type="dcterms:W3CDTF">2015-04-16T02:21:53Z</dcterms:created>
  <dcterms:modified xsi:type="dcterms:W3CDTF">2022-05-15T13:17:46Z</dcterms:modified>
</cp:coreProperties>
</file>